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4" r:id="rId7"/>
    <p:sldId id="262" r:id="rId8"/>
    <p:sldId id="265" r:id="rId9"/>
    <p:sldId id="268" r:id="rId10"/>
    <p:sldId id="260"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p:scale>
          <a:sx n="120" d="100"/>
          <a:sy n="120" d="100"/>
        </p:scale>
        <p:origin x="2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23A7-0B8A-D4C1-F4BB-84CFD90581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481397-4BE6-E48E-C80E-50E4EE10C2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6B316-6130-F896-7F10-933D6494227B}"/>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5" name="Footer Placeholder 4">
            <a:extLst>
              <a:ext uri="{FF2B5EF4-FFF2-40B4-BE49-F238E27FC236}">
                <a16:creationId xmlns:a16="http://schemas.microsoft.com/office/drawing/2014/main" id="{4185E986-28C8-1C3D-6A79-6C97EFFCE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8B6D2-3D0F-FC86-FCB0-398075159CEF}"/>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236515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CC33-6B6A-A47A-851B-D3EBE3468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7A129-63D6-3167-8B70-7D16D1DAD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99421-60FD-5E7B-9BAE-9D09C77C450D}"/>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5" name="Footer Placeholder 4">
            <a:extLst>
              <a:ext uri="{FF2B5EF4-FFF2-40B4-BE49-F238E27FC236}">
                <a16:creationId xmlns:a16="http://schemas.microsoft.com/office/drawing/2014/main" id="{7813888C-F5CB-F0BF-5319-E82EEA557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70B4D-CD57-856C-96E7-4E86497FF453}"/>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24777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5B293-107F-3B93-A3BC-0861B95CBD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0D400-2AB8-C163-1E69-818D48258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61EF3-1C97-5F39-CEBB-506826E350B3}"/>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5" name="Footer Placeholder 4">
            <a:extLst>
              <a:ext uri="{FF2B5EF4-FFF2-40B4-BE49-F238E27FC236}">
                <a16:creationId xmlns:a16="http://schemas.microsoft.com/office/drawing/2014/main" id="{47910EC3-19E0-C244-45B7-4C91EB81D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8AB87-A070-4D91-ABB0-46C8D0395214}"/>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25571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473B-F0BC-3763-1519-92FB81B52E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4E5A2-A441-B519-CC90-C8F9D521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249B6-13BB-4C0C-1F55-2712E56C78FE}"/>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5" name="Footer Placeholder 4">
            <a:extLst>
              <a:ext uri="{FF2B5EF4-FFF2-40B4-BE49-F238E27FC236}">
                <a16:creationId xmlns:a16="http://schemas.microsoft.com/office/drawing/2014/main" id="{1735F188-F59F-E8F8-6CDC-F84C947F4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61823-10D3-C93A-4C45-8CF6D6E51754}"/>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1455960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AF61F-BAB5-B5A7-CAED-CB95E3B47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33F055-AC5E-CCA6-28F6-BCB4E68D3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72DF0-D581-CD04-7CC8-AA01DC421BFE}"/>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5" name="Footer Placeholder 4">
            <a:extLst>
              <a:ext uri="{FF2B5EF4-FFF2-40B4-BE49-F238E27FC236}">
                <a16:creationId xmlns:a16="http://schemas.microsoft.com/office/drawing/2014/main" id="{485F2CAA-8C43-1C98-BCBC-A143DBCDA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8AF66-DD21-0177-B3E5-A32BC96D4785}"/>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323155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0563-3323-0A5A-CCF3-2BA0F6FBD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D9F0F-BA5B-9BCD-0632-2C234FA1DD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B036B2-7C4D-EC30-C43A-771CFDE5D3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BC717-4CA0-1A98-E1F5-A376BE8F947C}"/>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6" name="Footer Placeholder 5">
            <a:extLst>
              <a:ext uri="{FF2B5EF4-FFF2-40B4-BE49-F238E27FC236}">
                <a16:creationId xmlns:a16="http://schemas.microsoft.com/office/drawing/2014/main" id="{514BFFC9-336F-7F36-E59A-0E595154B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BF988-FD75-0FCC-9BE1-0185DC7C7172}"/>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320814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218E-E392-D53E-8C1B-3DA6F04A3D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221070-091B-E99A-BDD4-9431C6922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CBDF9F-3C1C-FC2B-BAAF-D01D90516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5D56AD-778F-3A77-0E34-05B457A9F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61102-2138-49B3-4879-FF6A871A5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DF60EA-BB3D-1B90-D7AE-84B1B7DDFB26}"/>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8" name="Footer Placeholder 7">
            <a:extLst>
              <a:ext uri="{FF2B5EF4-FFF2-40B4-BE49-F238E27FC236}">
                <a16:creationId xmlns:a16="http://schemas.microsoft.com/office/drawing/2014/main" id="{42126F32-78A2-4640-9DF2-DD36E8605A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6623D-ED12-72D3-FBE2-BF3B3F675A80}"/>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88326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EEC5-CDE7-3322-56AF-B4B5492F85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5EA5C1-2036-E893-9A99-3FE75E14B98B}"/>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4" name="Footer Placeholder 3">
            <a:extLst>
              <a:ext uri="{FF2B5EF4-FFF2-40B4-BE49-F238E27FC236}">
                <a16:creationId xmlns:a16="http://schemas.microsoft.com/office/drawing/2014/main" id="{5896FB4E-4002-50E8-AF73-353EB975F5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18CA98-687E-AB8A-A0A9-B664E9309EB1}"/>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44670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E6D5E-B0D3-777D-A361-AE4BEB9AF036}"/>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3" name="Footer Placeholder 2">
            <a:extLst>
              <a:ext uri="{FF2B5EF4-FFF2-40B4-BE49-F238E27FC236}">
                <a16:creationId xmlns:a16="http://schemas.microsoft.com/office/drawing/2014/main" id="{43803295-5DAA-E67D-CD4B-998E07A894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03B499-D3BB-A75C-AF93-DCA46140B69A}"/>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248665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EA40-76B1-A952-5C48-FDC8ECF33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333E19-366A-2A63-2378-53BBFA42F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676FA5-2B0D-B953-29E3-5EFA3F465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CA15F-58D2-B794-35D6-EE099277C407}"/>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6" name="Footer Placeholder 5">
            <a:extLst>
              <a:ext uri="{FF2B5EF4-FFF2-40B4-BE49-F238E27FC236}">
                <a16:creationId xmlns:a16="http://schemas.microsoft.com/office/drawing/2014/main" id="{1FBF4F53-9004-9B0A-90E2-C0BF51D11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42559-6E38-5299-584A-A3F19EAA7E4D}"/>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6098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3C9C-2FE6-4853-59B3-0F0F11C41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079D6-21F5-5D96-27F5-A64162F099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BE5AB-7B2C-EED8-AEE8-FEB1A7A69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26EC3-8F39-0A41-B249-C69AB1DEBE62}"/>
              </a:ext>
            </a:extLst>
          </p:cNvPr>
          <p:cNvSpPr>
            <a:spLocks noGrp="1"/>
          </p:cNvSpPr>
          <p:nvPr>
            <p:ph type="dt" sz="half" idx="10"/>
          </p:nvPr>
        </p:nvSpPr>
        <p:spPr/>
        <p:txBody>
          <a:bodyPr/>
          <a:lstStyle/>
          <a:p>
            <a:fld id="{4646B74C-3F8C-2F46-81EF-E1380178342B}" type="datetimeFigureOut">
              <a:rPr lang="en-US" smtClean="0"/>
              <a:t>11/11/23</a:t>
            </a:fld>
            <a:endParaRPr lang="en-US"/>
          </a:p>
        </p:txBody>
      </p:sp>
      <p:sp>
        <p:nvSpPr>
          <p:cNvPr id="6" name="Footer Placeholder 5">
            <a:extLst>
              <a:ext uri="{FF2B5EF4-FFF2-40B4-BE49-F238E27FC236}">
                <a16:creationId xmlns:a16="http://schemas.microsoft.com/office/drawing/2014/main" id="{1D02BB5A-A058-DBD0-E2DD-DCC162C69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28526-36D3-A1AB-F56B-EB982B0EC62D}"/>
              </a:ext>
            </a:extLst>
          </p:cNvPr>
          <p:cNvSpPr>
            <a:spLocks noGrp="1"/>
          </p:cNvSpPr>
          <p:nvPr>
            <p:ph type="sldNum" sz="quarter" idx="12"/>
          </p:nvPr>
        </p:nvSpPr>
        <p:spPr/>
        <p:txBody>
          <a:bodyPr/>
          <a:lstStyle/>
          <a:p>
            <a:fld id="{63B63F9A-B7AD-E648-8679-2C547FFDCD38}" type="slidenum">
              <a:rPr lang="en-US" smtClean="0"/>
              <a:t>‹#›</a:t>
            </a:fld>
            <a:endParaRPr lang="en-US"/>
          </a:p>
        </p:txBody>
      </p:sp>
    </p:spTree>
    <p:extLst>
      <p:ext uri="{BB962C8B-B14F-4D97-AF65-F5344CB8AC3E}">
        <p14:creationId xmlns:p14="http://schemas.microsoft.com/office/powerpoint/2010/main" val="31980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E4D58A-1DB5-81DD-CBDF-5EB23A63E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51B092-BA6F-FCB2-629F-760B5D205A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74799-B952-93BB-96D4-1C326B47C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6B74C-3F8C-2F46-81EF-E1380178342B}" type="datetimeFigureOut">
              <a:rPr lang="en-US" smtClean="0"/>
              <a:t>11/11/23</a:t>
            </a:fld>
            <a:endParaRPr lang="en-US"/>
          </a:p>
        </p:txBody>
      </p:sp>
      <p:sp>
        <p:nvSpPr>
          <p:cNvPr id="5" name="Footer Placeholder 4">
            <a:extLst>
              <a:ext uri="{FF2B5EF4-FFF2-40B4-BE49-F238E27FC236}">
                <a16:creationId xmlns:a16="http://schemas.microsoft.com/office/drawing/2014/main" id="{18DD4193-95F2-37C8-D132-EA67CA5F47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E023F-77DC-BE6E-CB09-0EE216BDC3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63F9A-B7AD-E648-8679-2C547FFDCD38}" type="slidenum">
              <a:rPr lang="en-US" smtClean="0"/>
              <a:t>‹#›</a:t>
            </a:fld>
            <a:endParaRPr lang="en-US"/>
          </a:p>
        </p:txBody>
      </p:sp>
    </p:spTree>
    <p:extLst>
      <p:ext uri="{BB962C8B-B14F-4D97-AF65-F5344CB8AC3E}">
        <p14:creationId xmlns:p14="http://schemas.microsoft.com/office/powerpoint/2010/main" val="3185256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D390ED-BA1C-5C77-4A0B-9E4C20605BD3}"/>
              </a:ext>
            </a:extLst>
          </p:cNvPr>
          <p:cNvSpPr>
            <a:spLocks noGrp="1"/>
          </p:cNvSpPr>
          <p:nvPr>
            <p:ph type="title"/>
          </p:nvPr>
        </p:nvSpPr>
        <p:spPr/>
        <p:txBody>
          <a:bodyPr>
            <a:normAutofit fontScale="90000"/>
          </a:bodyPr>
          <a:lstStyle/>
          <a:p>
            <a:r>
              <a:rPr lang="en-US" sz="1100" b="1" dirty="0">
                <a:latin typeface="+mn-lt"/>
                <a:cs typeface="Calibri" panose="020F0502020204030204" pitchFamily="34" charset="0"/>
              </a:rPr>
              <a:t>Pennington AME Church </a:t>
            </a:r>
            <a:br>
              <a:rPr lang="en-US" sz="1100" dirty="0">
                <a:latin typeface="+mn-lt"/>
                <a:cs typeface="Calibri" panose="020F0502020204030204" pitchFamily="34" charset="0"/>
              </a:rPr>
            </a:br>
            <a:r>
              <a:rPr lang="en-US" sz="1100" dirty="0">
                <a:latin typeface="+mn-lt"/>
                <a:cs typeface="Calibri" panose="020F0502020204030204" pitchFamily="34" charset="0"/>
              </a:rPr>
              <a:t>Then - church</a:t>
            </a:r>
            <a:br>
              <a:rPr lang="en-US" sz="1100" dirty="0">
                <a:latin typeface="+mn-lt"/>
                <a:cs typeface="Calibri" panose="020F0502020204030204" pitchFamily="34" charset="0"/>
              </a:rPr>
            </a:br>
            <a:r>
              <a:rPr lang="en-US" sz="1100" dirty="0">
                <a:latin typeface="+mn-lt"/>
                <a:cs typeface="Calibri" panose="020F0502020204030204" pitchFamily="34" charset="0"/>
              </a:rPr>
              <a:t>Now - For sale</a:t>
            </a:r>
            <a:br>
              <a:rPr lang="en-US" sz="1100" dirty="0">
                <a:latin typeface="+mn-lt"/>
                <a:cs typeface="Calibri" panose="020F0502020204030204" pitchFamily="34" charset="0"/>
              </a:rPr>
            </a:br>
            <a:br>
              <a:rPr lang="en-US" sz="1100" dirty="0">
                <a:latin typeface="+mn-lt"/>
                <a:cs typeface="Calibri" panose="020F0502020204030204" pitchFamily="34" charset="0"/>
              </a:rPr>
            </a:br>
            <a:r>
              <a:rPr lang="en-US" sz="1100" kern="0" dirty="0">
                <a:effectLst/>
                <a:latin typeface="+mn-lt"/>
                <a:ea typeface="Times New Roman" panose="02020603050405020304" pitchFamily="18" charset="0"/>
                <a:cs typeface="Times New Roman" panose="02020603050405020304" pitchFamily="18" charset="0"/>
              </a:rPr>
              <a:t>The African Methodist Episcopal denomination was founded by Richard Allen, a formerly enslaved person, who established the church in 1794 as a response to racism by white Methodists. The Bethel AME Church in Pennington was founded in 1816.  The AME congregation met in private homes on South Main Street until the church was built in 1847.  For close to two centuries, the Bethel AME Church has been an important meeting place </a:t>
            </a:r>
            <a:r>
              <a:rPr lang="en-US" sz="1100" kern="0" dirty="0">
                <a:latin typeface="+mn-lt"/>
                <a:ea typeface="Times New Roman" panose="02020603050405020304" pitchFamily="18" charset="0"/>
                <a:cs typeface="Times New Roman" panose="02020603050405020304" pitchFamily="18" charset="0"/>
              </a:rPr>
              <a:t>not only for </a:t>
            </a:r>
            <a:r>
              <a:rPr lang="en-US" sz="1100" kern="0" dirty="0">
                <a:effectLst/>
                <a:latin typeface="+mn-lt"/>
                <a:ea typeface="Times New Roman" panose="02020603050405020304" pitchFamily="18" charset="0"/>
                <a:cs typeface="Times New Roman" panose="02020603050405020304" pitchFamily="18" charset="0"/>
              </a:rPr>
              <a:t>Black Pennington residents but for parishioners who traveled from as far as Trenton, Princeton, and surrounding areas for worship, church picnics, and celebrations. Even Former First Lady Michelle Obama once came here</a:t>
            </a:r>
            <a:r>
              <a:rPr lang="en-US" sz="1100" kern="0" dirty="0">
                <a:latin typeface="+mn-lt"/>
                <a:ea typeface="Times New Roman" panose="02020603050405020304" pitchFamily="18" charset="0"/>
                <a:cs typeface="Times New Roman" panose="02020603050405020304" pitchFamily="18" charset="0"/>
              </a:rPr>
              <a:t> when she was a student at Princeton.</a:t>
            </a:r>
            <a:r>
              <a:rPr lang="en-US" sz="1100" kern="0" dirty="0">
                <a:effectLst/>
                <a:latin typeface="+mn-lt"/>
                <a:ea typeface="Times New Roman" panose="02020603050405020304" pitchFamily="18" charset="0"/>
                <a:cs typeface="Times New Roman" panose="02020603050405020304" pitchFamily="18" charset="0"/>
              </a:rPr>
              <a:t> It is now for sale and neighbors hope to buy it and make it a museum</a:t>
            </a:r>
            <a:br>
              <a:rPr lang="en-US" sz="1100" kern="100" dirty="0">
                <a:effectLst/>
                <a:latin typeface="+mn-lt"/>
                <a:ea typeface="Calibri" panose="020F0502020204030204" pitchFamily="34" charset="0"/>
                <a:cs typeface="Times New Roman" panose="02020603050405020304" pitchFamily="18" charset="0"/>
              </a:rPr>
            </a:br>
            <a:endParaRPr lang="en-US" sz="1100" dirty="0">
              <a:latin typeface="+mn-lt"/>
              <a:cs typeface="Calibri" panose="020F0502020204030204" pitchFamily="34" charset="0"/>
            </a:endParaRPr>
          </a:p>
        </p:txBody>
      </p:sp>
      <p:pic>
        <p:nvPicPr>
          <p:cNvPr id="3" name="Content Placeholder 2" descr="A white church with a sign&#10;&#10;Description automatically generated">
            <a:extLst>
              <a:ext uri="{FF2B5EF4-FFF2-40B4-BE49-F238E27FC236}">
                <a16:creationId xmlns:a16="http://schemas.microsoft.com/office/drawing/2014/main" id="{419693A6-7B7A-9AFD-7522-DD8B31D79129}"/>
              </a:ext>
            </a:extLst>
          </p:cNvPr>
          <p:cNvPicPr>
            <a:picLocks noGrp="1" noChangeAspect="1"/>
          </p:cNvPicPr>
          <p:nvPr>
            <p:ph sz="half" idx="1"/>
          </p:nvPr>
        </p:nvPicPr>
        <p:blipFill>
          <a:blip r:embed="rId2"/>
          <a:stretch>
            <a:fillRect/>
          </a:stretch>
        </p:blipFill>
        <p:spPr>
          <a:xfrm>
            <a:off x="1785071" y="1825625"/>
            <a:ext cx="3287858" cy="4351338"/>
          </a:xfrm>
        </p:spPr>
      </p:pic>
      <p:pic>
        <p:nvPicPr>
          <p:cNvPr id="8" name="Content Placeholder 7" descr="A white house with a red door&#10;&#10;Description automatically generated">
            <a:extLst>
              <a:ext uri="{FF2B5EF4-FFF2-40B4-BE49-F238E27FC236}">
                <a16:creationId xmlns:a16="http://schemas.microsoft.com/office/drawing/2014/main" id="{8BA80395-E2D5-09BA-C71A-9E818303839E}"/>
              </a:ext>
            </a:extLst>
          </p:cNvPr>
          <p:cNvPicPr>
            <a:picLocks noGrp="1" noChangeAspect="1"/>
          </p:cNvPicPr>
          <p:nvPr>
            <p:ph sz="half" idx="2"/>
          </p:nvPr>
        </p:nvPicPr>
        <p:blipFill>
          <a:blip r:embed="rId3"/>
          <a:stretch>
            <a:fillRect/>
          </a:stretch>
        </p:blipFill>
        <p:spPr>
          <a:xfrm>
            <a:off x="6172200" y="2228305"/>
            <a:ext cx="5181600" cy="3545977"/>
          </a:xfrm>
        </p:spPr>
      </p:pic>
    </p:spTree>
    <p:extLst>
      <p:ext uri="{BB962C8B-B14F-4D97-AF65-F5344CB8AC3E}">
        <p14:creationId xmlns:p14="http://schemas.microsoft.com/office/powerpoint/2010/main" val="3298706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3AC4-2D3C-07DC-C599-2294F92123C5}"/>
              </a:ext>
            </a:extLst>
          </p:cNvPr>
          <p:cNvSpPr>
            <a:spLocks noGrp="1"/>
          </p:cNvSpPr>
          <p:nvPr>
            <p:ph type="title"/>
          </p:nvPr>
        </p:nvSpPr>
        <p:spPr/>
        <p:txBody>
          <a:bodyPr>
            <a:normAutofit fontScale="90000"/>
          </a:bodyPr>
          <a:lstStyle/>
          <a:p>
            <a:r>
              <a:rPr lang="en-US" sz="1000" b="1" dirty="0" err="1">
                <a:latin typeface="Calibri" panose="020F0502020204030204" pitchFamily="34" charset="0"/>
                <a:cs typeface="Calibri" panose="020F0502020204030204" pitchFamily="34" charset="0"/>
              </a:rPr>
              <a:t>Straube</a:t>
            </a:r>
            <a:r>
              <a:rPr lang="en-US" sz="1000" b="1" dirty="0">
                <a:latin typeface="Calibri" panose="020F0502020204030204" pitchFamily="34" charset="0"/>
                <a:cs typeface="Calibri" panose="020F0502020204030204" pitchFamily="34" charset="0"/>
              </a:rPr>
              <a:t> Center</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Then Foundry &amp; Heater Co.</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Now: Office building. </a:t>
            </a:r>
            <a:br>
              <a:rPr lang="en-US" sz="1000" dirty="0">
                <a:latin typeface="Calibri" panose="020F0502020204030204" pitchFamily="34" charset="0"/>
                <a:cs typeface="Calibri" panose="020F0502020204030204" pitchFamily="34" charset="0"/>
              </a:rPr>
            </a:b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This building has had lots of uses. It was originally built for the Pennington Foundry &amp; Heater Co. They made furnaces to heat homes. In 1914, Peerless Insulated Wire &amp; Cable Co. took over. They made cables – wires that were coated in a fiber and then in wax to make it waterproof.  In 1939, it became a candy factory called Scharf Brothers, but they were bad environmentalists and got in trouble with the neighbors for polluting a nearby stream. A good neighbor moved in after that – Mr. Cointreau, who made an orange-flavored adult beverage that he named after himself. He was very generous to the community for all the years that he had his business there, especially the library and the emergency services unit. Eventually, they went out of business and Mr. Winn </a:t>
            </a:r>
            <a:r>
              <a:rPr lang="en-US" sz="1000" dirty="0" err="1">
                <a:latin typeface="Calibri" panose="020F0502020204030204" pitchFamily="34" charset="0"/>
                <a:cs typeface="Calibri" panose="020F0502020204030204" pitchFamily="34" charset="0"/>
              </a:rPr>
              <a:t>Straube</a:t>
            </a:r>
            <a:r>
              <a:rPr lang="en-US" sz="1000" dirty="0">
                <a:latin typeface="Calibri" panose="020F0502020204030204" pitchFamily="34" charset="0"/>
                <a:cs typeface="Calibri" panose="020F0502020204030204" pitchFamily="34" charset="0"/>
              </a:rPr>
              <a:t> bought the building and turned it into an office building. </a:t>
            </a:r>
          </a:p>
        </p:txBody>
      </p:sp>
      <p:pic>
        <p:nvPicPr>
          <p:cNvPr id="6" name="Content Placeholder 5" descr="A stone building with a sign on the side&#10;&#10;Description automatically generated">
            <a:extLst>
              <a:ext uri="{FF2B5EF4-FFF2-40B4-BE49-F238E27FC236}">
                <a16:creationId xmlns:a16="http://schemas.microsoft.com/office/drawing/2014/main" id="{5B9D8F83-E30E-775A-F42A-ADB24C01A5BE}"/>
              </a:ext>
            </a:extLst>
          </p:cNvPr>
          <p:cNvPicPr>
            <a:picLocks noGrp="1" noChangeAspect="1"/>
          </p:cNvPicPr>
          <p:nvPr>
            <p:ph sz="half" idx="1"/>
          </p:nvPr>
        </p:nvPicPr>
        <p:blipFill>
          <a:blip r:embed="rId2"/>
          <a:stretch>
            <a:fillRect/>
          </a:stretch>
        </p:blipFill>
        <p:spPr>
          <a:xfrm>
            <a:off x="838200" y="2080841"/>
            <a:ext cx="5181600" cy="3840906"/>
          </a:xfrm>
        </p:spPr>
      </p:pic>
      <p:pic>
        <p:nvPicPr>
          <p:cNvPr id="12" name="Content Placeholder 11" descr="A building with a parking lot&#10;&#10;Description automatically generated">
            <a:extLst>
              <a:ext uri="{FF2B5EF4-FFF2-40B4-BE49-F238E27FC236}">
                <a16:creationId xmlns:a16="http://schemas.microsoft.com/office/drawing/2014/main" id="{800E3433-71E3-E982-13B7-BA826A4DEBD2}"/>
              </a:ext>
            </a:extLst>
          </p:cNvPr>
          <p:cNvPicPr>
            <a:picLocks noGrp="1" noChangeAspect="1"/>
          </p:cNvPicPr>
          <p:nvPr>
            <p:ph sz="half" idx="2"/>
          </p:nvPr>
        </p:nvPicPr>
        <p:blipFill>
          <a:blip r:embed="rId3"/>
          <a:stretch>
            <a:fillRect/>
          </a:stretch>
        </p:blipFill>
        <p:spPr>
          <a:xfrm>
            <a:off x="6172200" y="2335661"/>
            <a:ext cx="5181600" cy="3331266"/>
          </a:xfrm>
        </p:spPr>
      </p:pic>
    </p:spTree>
    <p:extLst>
      <p:ext uri="{BB962C8B-B14F-4D97-AF65-F5344CB8AC3E}">
        <p14:creationId xmlns:p14="http://schemas.microsoft.com/office/powerpoint/2010/main" val="295291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D61FA-1453-5B2A-6259-26932BFEF317}"/>
              </a:ext>
            </a:extLst>
          </p:cNvPr>
          <p:cNvSpPr>
            <a:spLocks noGrp="1"/>
          </p:cNvSpPr>
          <p:nvPr>
            <p:ph type="title"/>
          </p:nvPr>
        </p:nvSpPr>
        <p:spPr/>
        <p:txBody>
          <a:bodyPr>
            <a:normAutofit/>
          </a:bodyPr>
          <a:lstStyle/>
          <a:p>
            <a:r>
              <a:rPr lang="en-US" sz="1000" b="1" dirty="0">
                <a:latin typeface="+mn-lt"/>
              </a:rPr>
              <a:t>Train Station</a:t>
            </a:r>
            <a:br>
              <a:rPr lang="en-US" sz="1000" dirty="0">
                <a:latin typeface="+mn-lt"/>
              </a:rPr>
            </a:br>
            <a:r>
              <a:rPr lang="en-US" sz="1000" dirty="0">
                <a:latin typeface="+mn-lt"/>
              </a:rPr>
              <a:t>Then-  Train station</a:t>
            </a:r>
            <a:br>
              <a:rPr lang="en-US" sz="1000" dirty="0">
                <a:latin typeface="+mn-lt"/>
              </a:rPr>
            </a:br>
            <a:r>
              <a:rPr lang="en-US" sz="1000" dirty="0">
                <a:latin typeface="+mn-lt"/>
              </a:rPr>
              <a:t>Now – Apartments</a:t>
            </a:r>
            <a:br>
              <a:rPr lang="en-US" sz="1000" dirty="0">
                <a:latin typeface="+mn-lt"/>
              </a:rPr>
            </a:br>
            <a:br>
              <a:rPr lang="en-US" sz="1000" dirty="0">
                <a:latin typeface="+mn-lt"/>
              </a:rPr>
            </a:br>
            <a:r>
              <a:rPr lang="en-US" sz="1000" dirty="0">
                <a:latin typeface="+mn-lt"/>
              </a:rPr>
              <a:t>In 1876, the Delaware and Bound Brook Railroad finished its track and built a magnificent station at Pennington. The effort was strategically timed to generate ridership by providing access to the Centennial Exposition in Philadelphia. People, who up to then only had horses to transport them, could work, shop, and enjoy events away from town, then return home. Goods could be manufactured or packaged here and sent out. New products could be ordered for delivery. The train was very important then because cars wouldn’t be invented for many more years. Passenger service ended in 1967 and eventually the station was turned into apartments.</a:t>
            </a:r>
          </a:p>
        </p:txBody>
      </p:sp>
      <p:pic>
        <p:nvPicPr>
          <p:cNvPr id="6" name="Content Placeholder 5" descr="A building with a roof and a roof on the front&#10;&#10;Description automatically generated with medium confidence">
            <a:extLst>
              <a:ext uri="{FF2B5EF4-FFF2-40B4-BE49-F238E27FC236}">
                <a16:creationId xmlns:a16="http://schemas.microsoft.com/office/drawing/2014/main" id="{5036BD28-7A59-9D06-2592-74224F240DB0}"/>
              </a:ext>
            </a:extLst>
          </p:cNvPr>
          <p:cNvPicPr>
            <a:picLocks noGrp="1" noChangeAspect="1"/>
          </p:cNvPicPr>
          <p:nvPr>
            <p:ph sz="half" idx="1"/>
          </p:nvPr>
        </p:nvPicPr>
        <p:blipFill>
          <a:blip r:embed="rId2"/>
          <a:stretch>
            <a:fillRect/>
          </a:stretch>
        </p:blipFill>
        <p:spPr>
          <a:xfrm>
            <a:off x="838200" y="2373048"/>
            <a:ext cx="5181600" cy="3256491"/>
          </a:xfrm>
        </p:spPr>
      </p:pic>
      <p:pic>
        <p:nvPicPr>
          <p:cNvPr id="8" name="Content Placeholder 7" descr="A large stone building with a stone roof&#10;&#10;Description automatically generated">
            <a:extLst>
              <a:ext uri="{FF2B5EF4-FFF2-40B4-BE49-F238E27FC236}">
                <a16:creationId xmlns:a16="http://schemas.microsoft.com/office/drawing/2014/main" id="{464DF761-093A-B1C4-DC26-F58EA424F9C6}"/>
              </a:ext>
            </a:extLst>
          </p:cNvPr>
          <p:cNvPicPr>
            <a:picLocks noGrp="1" noChangeAspect="1"/>
          </p:cNvPicPr>
          <p:nvPr>
            <p:ph sz="half" idx="2"/>
          </p:nvPr>
        </p:nvPicPr>
        <p:blipFill>
          <a:blip r:embed="rId3"/>
          <a:stretch>
            <a:fillRect/>
          </a:stretch>
        </p:blipFill>
        <p:spPr>
          <a:xfrm>
            <a:off x="6597601" y="2373048"/>
            <a:ext cx="4505828" cy="3388104"/>
          </a:xfrm>
        </p:spPr>
      </p:pic>
    </p:spTree>
    <p:extLst>
      <p:ext uri="{BB962C8B-B14F-4D97-AF65-F5344CB8AC3E}">
        <p14:creationId xmlns:p14="http://schemas.microsoft.com/office/powerpoint/2010/main" val="199691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7B86-130E-5C3F-305D-4F64BA14A27D}"/>
              </a:ext>
            </a:extLst>
          </p:cNvPr>
          <p:cNvSpPr>
            <a:spLocks noGrp="1"/>
          </p:cNvSpPr>
          <p:nvPr>
            <p:ph type="title"/>
          </p:nvPr>
        </p:nvSpPr>
        <p:spPr/>
        <p:txBody>
          <a:bodyPr>
            <a:normAutofit/>
          </a:bodyPr>
          <a:lstStyle/>
          <a:p>
            <a:r>
              <a:rPr lang="en-US" sz="1000" b="1" dirty="0">
                <a:latin typeface="+mn-lt"/>
              </a:rPr>
              <a:t>Feed Store</a:t>
            </a:r>
            <a:br>
              <a:rPr lang="en-US" sz="1000" dirty="0">
                <a:latin typeface="+mn-lt"/>
              </a:rPr>
            </a:br>
            <a:r>
              <a:rPr lang="en-US" sz="1000" dirty="0">
                <a:latin typeface="+mn-lt"/>
              </a:rPr>
              <a:t>Then – feed store</a:t>
            </a:r>
            <a:br>
              <a:rPr lang="en-US" sz="1000" dirty="0">
                <a:latin typeface="+mn-lt"/>
              </a:rPr>
            </a:br>
            <a:r>
              <a:rPr lang="en-US" sz="1000" dirty="0">
                <a:latin typeface="+mn-lt"/>
              </a:rPr>
              <a:t>Now – Auto detailing business</a:t>
            </a:r>
            <a:br>
              <a:rPr lang="en-US" sz="1000" dirty="0">
                <a:latin typeface="+mn-lt"/>
              </a:rPr>
            </a:br>
            <a:br>
              <a:rPr lang="en-US" sz="1000" dirty="0">
                <a:latin typeface="+mn-lt"/>
              </a:rPr>
            </a:br>
            <a:r>
              <a:rPr lang="en-US" sz="1000" dirty="0">
                <a:latin typeface="+mn-lt"/>
              </a:rPr>
              <a:t>The Reed family owned a mill on the Stony Brook where they turned grain into cornmeal or flour that people bought to bake bread. The brook also was used in the winter to make ice. As the water froze over, it would be cut into blocks with a big cutter pulled by a horse.  The huge pieces of ice would be picked up with tongs and put into a horse-drawn wagon for storage at an ice house.  Both the grain and the ice were sold out of this store. It has been several other businesses; at the moment, it is an auto detailing shop.</a:t>
            </a:r>
          </a:p>
        </p:txBody>
      </p:sp>
      <p:pic>
        <p:nvPicPr>
          <p:cNvPr id="6" name="Content Placeholder 5" descr="A horse drawn carriage next to a train station&#10;&#10;Description automatically generated">
            <a:extLst>
              <a:ext uri="{FF2B5EF4-FFF2-40B4-BE49-F238E27FC236}">
                <a16:creationId xmlns:a16="http://schemas.microsoft.com/office/drawing/2014/main" id="{5DEB0261-B957-2737-F60A-E6B8A2C0608C}"/>
              </a:ext>
            </a:extLst>
          </p:cNvPr>
          <p:cNvPicPr>
            <a:picLocks noGrp="1" noChangeAspect="1"/>
          </p:cNvPicPr>
          <p:nvPr>
            <p:ph sz="half" idx="1"/>
          </p:nvPr>
        </p:nvPicPr>
        <p:blipFill>
          <a:blip r:embed="rId2"/>
          <a:stretch>
            <a:fillRect/>
          </a:stretch>
        </p:blipFill>
        <p:spPr>
          <a:xfrm>
            <a:off x="838200" y="2675051"/>
            <a:ext cx="5181600" cy="2652485"/>
          </a:xfrm>
        </p:spPr>
      </p:pic>
      <p:pic>
        <p:nvPicPr>
          <p:cNvPr id="8" name="Content Placeholder 7" descr="A building with a painting on the side of it&#10;&#10;Description automatically generated">
            <a:extLst>
              <a:ext uri="{FF2B5EF4-FFF2-40B4-BE49-F238E27FC236}">
                <a16:creationId xmlns:a16="http://schemas.microsoft.com/office/drawing/2014/main" id="{1FBD73B5-441C-F554-3E07-0AFF17BE6E81}"/>
              </a:ext>
            </a:extLst>
          </p:cNvPr>
          <p:cNvPicPr>
            <a:picLocks noGrp="1" noChangeAspect="1"/>
          </p:cNvPicPr>
          <p:nvPr>
            <p:ph sz="half" idx="2"/>
          </p:nvPr>
        </p:nvPicPr>
        <p:blipFill>
          <a:blip r:embed="rId3"/>
          <a:stretch>
            <a:fillRect/>
          </a:stretch>
        </p:blipFill>
        <p:spPr>
          <a:xfrm>
            <a:off x="6172200" y="2498290"/>
            <a:ext cx="5181600" cy="3006007"/>
          </a:xfrm>
        </p:spPr>
      </p:pic>
    </p:spTree>
    <p:extLst>
      <p:ext uri="{BB962C8B-B14F-4D97-AF65-F5344CB8AC3E}">
        <p14:creationId xmlns:p14="http://schemas.microsoft.com/office/powerpoint/2010/main" val="219959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51D0-D886-E658-1F0D-AE7B09B7A9E8}"/>
              </a:ext>
            </a:extLst>
          </p:cNvPr>
          <p:cNvSpPr>
            <a:spLocks noGrp="1"/>
          </p:cNvSpPr>
          <p:nvPr>
            <p:ph type="title"/>
          </p:nvPr>
        </p:nvSpPr>
        <p:spPr/>
        <p:txBody>
          <a:bodyPr>
            <a:normAutofit/>
          </a:bodyPr>
          <a:lstStyle/>
          <a:p>
            <a:r>
              <a:rPr lang="en-US" sz="1000" b="1" dirty="0">
                <a:latin typeface="Calibri" panose="020F0502020204030204" pitchFamily="34" charset="0"/>
                <a:cs typeface="Calibri" panose="020F0502020204030204" pitchFamily="34" charset="0"/>
              </a:rPr>
              <a:t>Pennington Presbyterian Church  </a:t>
            </a:r>
            <a:br>
              <a:rPr lang="en-US" sz="1000" b="1"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Then - church</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Now – church</a:t>
            </a:r>
            <a:br>
              <a:rPr lang="en-US" sz="1000" dirty="0">
                <a:latin typeface="Calibri" panose="020F0502020204030204" pitchFamily="34" charset="0"/>
                <a:cs typeface="Calibri" panose="020F0502020204030204" pitchFamily="34" charset="0"/>
              </a:rPr>
            </a:b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In 1709, the first European settlers in the area started meeting in each other’s homes for church services. The first church building was made of wood in 1734. Many of the people who went to this church fought in General Washington’s army during the Revolutionary War. The wooden church burned down in 1874.  One year later, this red brick church was built and has served the community ever since.</a:t>
            </a:r>
          </a:p>
        </p:txBody>
      </p:sp>
      <p:pic>
        <p:nvPicPr>
          <p:cNvPr id="6" name="Content Placeholder 5" descr="A church with a steeple&#10;&#10;Description automatically generated">
            <a:extLst>
              <a:ext uri="{FF2B5EF4-FFF2-40B4-BE49-F238E27FC236}">
                <a16:creationId xmlns:a16="http://schemas.microsoft.com/office/drawing/2014/main" id="{05987E6C-21DB-998A-82D1-C7D4DC58FF6D}"/>
              </a:ext>
            </a:extLst>
          </p:cNvPr>
          <p:cNvPicPr>
            <a:picLocks noGrp="1" noChangeAspect="1"/>
          </p:cNvPicPr>
          <p:nvPr>
            <p:ph sz="half" idx="1"/>
          </p:nvPr>
        </p:nvPicPr>
        <p:blipFill>
          <a:blip r:embed="rId2"/>
          <a:stretch>
            <a:fillRect/>
          </a:stretch>
        </p:blipFill>
        <p:spPr>
          <a:xfrm>
            <a:off x="1621972" y="2000159"/>
            <a:ext cx="2716908" cy="4130810"/>
          </a:xfrm>
        </p:spPr>
      </p:pic>
      <p:pic>
        <p:nvPicPr>
          <p:cNvPr id="12" name="Content Placeholder 11" descr="A brick church with a steeple with Sacred Heart Catholic Church in the background&#10;&#10;Description automatically generated">
            <a:extLst>
              <a:ext uri="{FF2B5EF4-FFF2-40B4-BE49-F238E27FC236}">
                <a16:creationId xmlns:a16="http://schemas.microsoft.com/office/drawing/2014/main" id="{C62207A5-1311-E819-4230-4218C485542E}"/>
              </a:ext>
            </a:extLst>
          </p:cNvPr>
          <p:cNvPicPr>
            <a:picLocks noGrp="1" noChangeAspect="1"/>
          </p:cNvPicPr>
          <p:nvPr>
            <p:ph sz="half" idx="2"/>
          </p:nvPr>
        </p:nvPicPr>
        <p:blipFill>
          <a:blip r:embed="rId3"/>
          <a:stretch>
            <a:fillRect/>
          </a:stretch>
        </p:blipFill>
        <p:spPr>
          <a:xfrm>
            <a:off x="6541878" y="1825625"/>
            <a:ext cx="4442243" cy="4351338"/>
          </a:xfrm>
        </p:spPr>
      </p:pic>
    </p:spTree>
    <p:extLst>
      <p:ext uri="{BB962C8B-B14F-4D97-AF65-F5344CB8AC3E}">
        <p14:creationId xmlns:p14="http://schemas.microsoft.com/office/powerpoint/2010/main" val="342713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AE6A-0E2D-A8B4-AF67-4531FF960132}"/>
              </a:ext>
            </a:extLst>
          </p:cNvPr>
          <p:cNvSpPr>
            <a:spLocks noGrp="1"/>
          </p:cNvSpPr>
          <p:nvPr>
            <p:ph type="title"/>
          </p:nvPr>
        </p:nvSpPr>
        <p:spPr/>
        <p:txBody>
          <a:bodyPr>
            <a:normAutofit/>
          </a:bodyPr>
          <a:lstStyle/>
          <a:p>
            <a:r>
              <a:rPr lang="en-US" sz="1000" b="1" dirty="0">
                <a:latin typeface="Calibri" panose="020F0502020204030204" pitchFamily="34" charset="0"/>
                <a:cs typeface="Calibri" panose="020F0502020204030204" pitchFamily="34" charset="0"/>
              </a:rPr>
              <a:t>St James Church</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Then - church</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Now - church</a:t>
            </a:r>
            <a:br>
              <a:rPr lang="en-US" sz="1000" dirty="0">
                <a:latin typeface="Calibri" panose="020F0502020204030204" pitchFamily="34" charset="0"/>
                <a:cs typeface="Calibri" panose="020F0502020204030204" pitchFamily="34" charset="0"/>
              </a:rPr>
            </a:b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This church was started by five families who had moved here from Ireland in the 1890s. The people who formed the church dug the basement and built the church building by hand. By 1965, so many people had joined the church – 1500 families - that they had to build a new, much bigger building. That’s where people go now. </a:t>
            </a:r>
          </a:p>
        </p:txBody>
      </p:sp>
      <p:pic>
        <p:nvPicPr>
          <p:cNvPr id="6" name="Content Placeholder 5" descr="A church with a cross on top&#10;&#10;Description automatically generated">
            <a:extLst>
              <a:ext uri="{FF2B5EF4-FFF2-40B4-BE49-F238E27FC236}">
                <a16:creationId xmlns:a16="http://schemas.microsoft.com/office/drawing/2014/main" id="{99A9D699-7F5E-28E0-E1D0-F8263A70B6AE}"/>
              </a:ext>
            </a:extLst>
          </p:cNvPr>
          <p:cNvPicPr>
            <a:picLocks noGrp="1" noChangeAspect="1"/>
          </p:cNvPicPr>
          <p:nvPr>
            <p:ph sz="half" idx="1"/>
          </p:nvPr>
        </p:nvPicPr>
        <p:blipFill>
          <a:blip r:embed="rId2"/>
          <a:stretch>
            <a:fillRect/>
          </a:stretch>
        </p:blipFill>
        <p:spPr>
          <a:xfrm>
            <a:off x="1186543" y="2574276"/>
            <a:ext cx="4713044" cy="2999210"/>
          </a:xfrm>
        </p:spPr>
      </p:pic>
      <p:pic>
        <p:nvPicPr>
          <p:cNvPr id="8" name="Content Placeholder 7" descr="A building with a stone wall and a stone wall&#10;&#10;Description automatically generated with medium confidence">
            <a:extLst>
              <a:ext uri="{FF2B5EF4-FFF2-40B4-BE49-F238E27FC236}">
                <a16:creationId xmlns:a16="http://schemas.microsoft.com/office/drawing/2014/main" id="{2FA53D86-FDE4-5C7F-E73B-0684A1B62F98}"/>
              </a:ext>
            </a:extLst>
          </p:cNvPr>
          <p:cNvPicPr>
            <a:picLocks noGrp="1" noChangeAspect="1"/>
          </p:cNvPicPr>
          <p:nvPr>
            <p:ph sz="half" idx="2"/>
          </p:nvPr>
        </p:nvPicPr>
        <p:blipFill>
          <a:blip r:embed="rId3"/>
          <a:stretch>
            <a:fillRect/>
          </a:stretch>
        </p:blipFill>
        <p:spPr>
          <a:xfrm>
            <a:off x="6223000" y="2096294"/>
            <a:ext cx="5080000" cy="3810000"/>
          </a:xfrm>
        </p:spPr>
      </p:pic>
    </p:spTree>
    <p:extLst>
      <p:ext uri="{BB962C8B-B14F-4D97-AF65-F5344CB8AC3E}">
        <p14:creationId xmlns:p14="http://schemas.microsoft.com/office/powerpoint/2010/main" val="3082382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7B47-8D4E-1070-DFCD-D3AABC98218C}"/>
              </a:ext>
            </a:extLst>
          </p:cNvPr>
          <p:cNvSpPr>
            <a:spLocks noGrp="1"/>
          </p:cNvSpPr>
          <p:nvPr>
            <p:ph type="title"/>
          </p:nvPr>
        </p:nvSpPr>
        <p:spPr/>
        <p:txBody>
          <a:bodyPr>
            <a:normAutofit/>
          </a:bodyPr>
          <a:lstStyle/>
          <a:p>
            <a:r>
              <a:rPr lang="en-US" sz="1000" b="1" dirty="0">
                <a:latin typeface="+mn-lt"/>
              </a:rPr>
              <a:t>Bank Building</a:t>
            </a:r>
            <a:br>
              <a:rPr lang="en-US" sz="1000" b="1" dirty="0">
                <a:latin typeface="+mn-lt"/>
              </a:rPr>
            </a:br>
            <a:r>
              <a:rPr lang="en-US" sz="1000" dirty="0">
                <a:latin typeface="+mn-lt"/>
              </a:rPr>
              <a:t>Then – First National Bank</a:t>
            </a:r>
            <a:br>
              <a:rPr lang="en-US" sz="1000" dirty="0">
                <a:latin typeface="+mn-lt"/>
              </a:rPr>
            </a:br>
            <a:r>
              <a:rPr lang="en-US" sz="1000" dirty="0">
                <a:latin typeface="+mn-lt"/>
              </a:rPr>
              <a:t>Now – For sale</a:t>
            </a:r>
            <a:br>
              <a:rPr lang="en-US" sz="1000" dirty="0">
                <a:latin typeface="+mn-lt"/>
              </a:rPr>
            </a:br>
            <a:br>
              <a:rPr lang="en-US" sz="1000" dirty="0">
                <a:latin typeface="+mn-lt"/>
              </a:rPr>
            </a:br>
            <a:r>
              <a:rPr lang="en-US" sz="1000" dirty="0">
                <a:latin typeface="+mn-lt"/>
              </a:rPr>
              <a:t>In 1900, there was no bank in town, so some of the people in town got together and decided to make one. They all pitched in some money to make the bank and they rented one room in the wooden house at the corner of East Delaware and Main. That building was a tavern built in 1790.  By 1901, they had six electric lights and a telephone. Having outgrown that structure by the mid-1920’s, the bank made plans for an imposing bank building. The new structure was a hit with local residents. At its grand opening on May 27, 1927, it attracted a throng of over 1,500 people. The bank closed a few years ago and now the building is for sale. </a:t>
            </a:r>
          </a:p>
        </p:txBody>
      </p:sp>
      <p:pic>
        <p:nvPicPr>
          <p:cNvPr id="6" name="Content Placeholder 5" descr="A building with trees in front of it&#10;&#10;Description automatically generated">
            <a:extLst>
              <a:ext uri="{FF2B5EF4-FFF2-40B4-BE49-F238E27FC236}">
                <a16:creationId xmlns:a16="http://schemas.microsoft.com/office/drawing/2014/main" id="{4CA940B6-9ACA-3B44-4282-A0E9DBAF9B1C}"/>
              </a:ext>
            </a:extLst>
          </p:cNvPr>
          <p:cNvPicPr>
            <a:picLocks noGrp="1" noChangeAspect="1"/>
          </p:cNvPicPr>
          <p:nvPr>
            <p:ph sz="half" idx="1"/>
          </p:nvPr>
        </p:nvPicPr>
        <p:blipFill>
          <a:blip r:embed="rId2"/>
          <a:stretch>
            <a:fillRect/>
          </a:stretch>
        </p:blipFill>
        <p:spPr>
          <a:xfrm>
            <a:off x="784855" y="2318657"/>
            <a:ext cx="4994989" cy="3178629"/>
          </a:xfrm>
        </p:spPr>
      </p:pic>
      <p:pic>
        <p:nvPicPr>
          <p:cNvPr id="12" name="Content Placeholder 11" descr="A building with a flag in front of it&#10;&#10;Description automatically generated">
            <a:extLst>
              <a:ext uri="{FF2B5EF4-FFF2-40B4-BE49-F238E27FC236}">
                <a16:creationId xmlns:a16="http://schemas.microsoft.com/office/drawing/2014/main" id="{CD63DABA-0B6B-3481-D305-1633B14664DD}"/>
              </a:ext>
            </a:extLst>
          </p:cNvPr>
          <p:cNvPicPr>
            <a:picLocks noGrp="1" noChangeAspect="1"/>
          </p:cNvPicPr>
          <p:nvPr>
            <p:ph sz="half" idx="2"/>
          </p:nvPr>
        </p:nvPicPr>
        <p:blipFill>
          <a:blip r:embed="rId3"/>
          <a:stretch>
            <a:fillRect/>
          </a:stretch>
        </p:blipFill>
        <p:spPr>
          <a:xfrm>
            <a:off x="6172200" y="2257146"/>
            <a:ext cx="5181600" cy="3488295"/>
          </a:xfrm>
        </p:spPr>
      </p:pic>
    </p:spTree>
    <p:extLst>
      <p:ext uri="{BB962C8B-B14F-4D97-AF65-F5344CB8AC3E}">
        <p14:creationId xmlns:p14="http://schemas.microsoft.com/office/powerpoint/2010/main" val="331232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B41E-E01F-8C65-5D7F-20FEE0069213}"/>
              </a:ext>
            </a:extLst>
          </p:cNvPr>
          <p:cNvSpPr>
            <a:spLocks noGrp="1"/>
          </p:cNvSpPr>
          <p:nvPr>
            <p:ph type="title"/>
          </p:nvPr>
        </p:nvSpPr>
        <p:spPr/>
        <p:txBody>
          <a:bodyPr>
            <a:normAutofit/>
          </a:bodyPr>
          <a:lstStyle/>
          <a:p>
            <a:r>
              <a:rPr lang="en-US" sz="1000" b="1" dirty="0">
                <a:latin typeface="+mn-lt"/>
              </a:rPr>
              <a:t>Hardware Store</a:t>
            </a:r>
            <a:br>
              <a:rPr lang="en-US" sz="1000" dirty="0">
                <a:latin typeface="+mn-lt"/>
              </a:rPr>
            </a:br>
            <a:r>
              <a:rPr lang="en-US" sz="1000" dirty="0">
                <a:latin typeface="+mn-lt"/>
              </a:rPr>
              <a:t>Then – </a:t>
            </a:r>
            <a:r>
              <a:rPr lang="en-US" sz="1000" dirty="0" err="1">
                <a:latin typeface="+mn-lt"/>
              </a:rPr>
              <a:t>Burd</a:t>
            </a:r>
            <a:r>
              <a:rPr lang="en-US" sz="1000" dirty="0">
                <a:latin typeface="+mn-lt"/>
              </a:rPr>
              <a:t> Witter &amp; Co. Hardware</a:t>
            </a:r>
            <a:br>
              <a:rPr lang="en-US" sz="1000" dirty="0">
                <a:latin typeface="+mn-lt"/>
              </a:rPr>
            </a:br>
            <a:r>
              <a:rPr lang="en-US" sz="1000" dirty="0">
                <a:latin typeface="+mn-lt"/>
              </a:rPr>
              <a:t>Now – Bread Bakery</a:t>
            </a:r>
            <a:br>
              <a:rPr lang="en-US" sz="1000" dirty="0">
                <a:latin typeface="+mn-lt"/>
              </a:rPr>
            </a:br>
            <a:br>
              <a:rPr lang="en-US" sz="1000" dirty="0">
                <a:latin typeface="+mn-lt"/>
              </a:rPr>
            </a:br>
            <a:r>
              <a:rPr lang="en-US" sz="1000" dirty="0">
                <a:latin typeface="+mn-lt"/>
              </a:rPr>
              <a:t>This building was built around 1850 by </a:t>
            </a:r>
            <a:r>
              <a:rPr lang="en-US" sz="1000" dirty="0" err="1">
                <a:latin typeface="+mn-lt"/>
              </a:rPr>
              <a:t>Burd</a:t>
            </a:r>
            <a:r>
              <a:rPr lang="en-US" sz="1000" dirty="0">
                <a:latin typeface="+mn-lt"/>
              </a:rPr>
              <a:t>, Witter and Co. and continuously used as a hardware store until just a few years ago. For more than 150 years, neighbors could buy their hammers, nails, paint, and anything else needed to fix things there.  The last owner sold the store just before the COVID epidemic to Terra Momo, who make good bread and pastries. </a:t>
            </a:r>
          </a:p>
        </p:txBody>
      </p:sp>
      <p:pic>
        <p:nvPicPr>
          <p:cNvPr id="10" name="Content Placeholder 9" descr="A building with a round corner with a person in a hat and a horse&#10;&#10;Description automatically generated with medium confidence">
            <a:extLst>
              <a:ext uri="{FF2B5EF4-FFF2-40B4-BE49-F238E27FC236}">
                <a16:creationId xmlns:a16="http://schemas.microsoft.com/office/drawing/2014/main" id="{D555D5A6-55CF-3404-6550-A8F6A196D828}"/>
              </a:ext>
            </a:extLst>
          </p:cNvPr>
          <p:cNvPicPr>
            <a:picLocks noGrp="1" noChangeAspect="1"/>
          </p:cNvPicPr>
          <p:nvPr>
            <p:ph sz="half" idx="1"/>
          </p:nvPr>
        </p:nvPicPr>
        <p:blipFill>
          <a:blip r:embed="rId2"/>
          <a:stretch>
            <a:fillRect/>
          </a:stretch>
        </p:blipFill>
        <p:spPr>
          <a:xfrm>
            <a:off x="1788931" y="1825625"/>
            <a:ext cx="3280137" cy="4351338"/>
          </a:xfrm>
        </p:spPr>
      </p:pic>
      <p:pic>
        <p:nvPicPr>
          <p:cNvPr id="16" name="Content Placeholder 15" descr="A front view of a building&#10;&#10;Description automatically generated">
            <a:extLst>
              <a:ext uri="{FF2B5EF4-FFF2-40B4-BE49-F238E27FC236}">
                <a16:creationId xmlns:a16="http://schemas.microsoft.com/office/drawing/2014/main" id="{4F8E7F3F-9E7C-BB28-B10B-44CC4B865394}"/>
              </a:ext>
            </a:extLst>
          </p:cNvPr>
          <p:cNvPicPr>
            <a:picLocks noGrp="1" noChangeAspect="1"/>
          </p:cNvPicPr>
          <p:nvPr>
            <p:ph sz="half" idx="2"/>
          </p:nvPr>
        </p:nvPicPr>
        <p:blipFill>
          <a:blip r:embed="rId3"/>
          <a:stretch>
            <a:fillRect/>
          </a:stretch>
        </p:blipFill>
        <p:spPr>
          <a:xfrm>
            <a:off x="6639093" y="1825625"/>
            <a:ext cx="4247814" cy="4351338"/>
          </a:xfrm>
        </p:spPr>
      </p:pic>
    </p:spTree>
    <p:extLst>
      <p:ext uri="{BB962C8B-B14F-4D97-AF65-F5344CB8AC3E}">
        <p14:creationId xmlns:p14="http://schemas.microsoft.com/office/powerpoint/2010/main" val="1559883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A3F9-B4A8-BBCA-78BD-0DB097974054}"/>
              </a:ext>
            </a:extLst>
          </p:cNvPr>
          <p:cNvSpPr>
            <a:spLocks noGrp="1"/>
          </p:cNvSpPr>
          <p:nvPr>
            <p:ph type="title"/>
          </p:nvPr>
        </p:nvSpPr>
        <p:spPr/>
        <p:txBody>
          <a:bodyPr>
            <a:normAutofit/>
          </a:bodyPr>
          <a:lstStyle/>
          <a:p>
            <a:r>
              <a:rPr lang="en-US" sz="1000" b="1" dirty="0">
                <a:latin typeface="+mn-lt"/>
              </a:rPr>
              <a:t>Howe Commons</a:t>
            </a:r>
            <a:br>
              <a:rPr lang="en-US" sz="1000" b="1" dirty="0">
                <a:latin typeface="+mn-lt"/>
              </a:rPr>
            </a:br>
            <a:r>
              <a:rPr lang="en-US" sz="1000" dirty="0">
                <a:latin typeface="+mn-lt"/>
              </a:rPr>
              <a:t>Then - House</a:t>
            </a:r>
            <a:br>
              <a:rPr lang="en-US" sz="1000" dirty="0">
                <a:latin typeface="+mn-lt"/>
              </a:rPr>
            </a:br>
            <a:r>
              <a:rPr lang="en-US" sz="1000" dirty="0">
                <a:latin typeface="+mn-lt"/>
              </a:rPr>
              <a:t>Now - Office Building</a:t>
            </a:r>
            <a:br>
              <a:rPr lang="en-US" sz="1000" dirty="0">
                <a:latin typeface="+mn-lt"/>
              </a:rPr>
            </a:br>
            <a:br>
              <a:rPr lang="en-US" sz="1000" dirty="0">
                <a:latin typeface="+mn-lt"/>
              </a:rPr>
            </a:br>
            <a:r>
              <a:rPr lang="en-US" sz="1000" dirty="0">
                <a:latin typeface="+mn-lt"/>
              </a:rPr>
              <a:t>William Howe moved to Pennington in 1910 and bought this house.  He had been in poor health and found out that working in his yard made him feel better. He turned his love for gardening into a business and for decades, most of the southern portion of Pennington was Howe Nursery. There were 2500 shade trees and 60,000 peonies!  Now there are houses where those gardens were. Many of the people who lived in that area worked there too. The building is now used for offices.</a:t>
            </a:r>
          </a:p>
        </p:txBody>
      </p:sp>
      <p:pic>
        <p:nvPicPr>
          <p:cNvPr id="6" name="Content Placeholder 5" descr="A large white house with columns&#10;&#10;Description automatically generated">
            <a:extLst>
              <a:ext uri="{FF2B5EF4-FFF2-40B4-BE49-F238E27FC236}">
                <a16:creationId xmlns:a16="http://schemas.microsoft.com/office/drawing/2014/main" id="{267EE21C-BB97-8D99-A876-D9F2147D7C40}"/>
              </a:ext>
            </a:extLst>
          </p:cNvPr>
          <p:cNvPicPr>
            <a:picLocks noGrp="1" noChangeAspect="1"/>
          </p:cNvPicPr>
          <p:nvPr>
            <p:ph sz="half" idx="1"/>
          </p:nvPr>
        </p:nvPicPr>
        <p:blipFill>
          <a:blip r:embed="rId2"/>
          <a:stretch>
            <a:fillRect/>
          </a:stretch>
        </p:blipFill>
        <p:spPr>
          <a:xfrm>
            <a:off x="522301" y="2166257"/>
            <a:ext cx="5328079" cy="3363686"/>
          </a:xfrm>
        </p:spPr>
      </p:pic>
      <p:pic>
        <p:nvPicPr>
          <p:cNvPr id="8" name="Content Placeholder 7" descr="A large white house with a lawn and bushes&#10;&#10;Description automatically generated">
            <a:extLst>
              <a:ext uri="{FF2B5EF4-FFF2-40B4-BE49-F238E27FC236}">
                <a16:creationId xmlns:a16="http://schemas.microsoft.com/office/drawing/2014/main" id="{7EAAA2E8-46AD-94EC-0BFA-D50732EE5309}"/>
              </a:ext>
            </a:extLst>
          </p:cNvPr>
          <p:cNvPicPr>
            <a:picLocks noGrp="1" noChangeAspect="1"/>
          </p:cNvPicPr>
          <p:nvPr>
            <p:ph sz="half" idx="2"/>
          </p:nvPr>
        </p:nvPicPr>
        <p:blipFill>
          <a:blip r:embed="rId3"/>
          <a:stretch>
            <a:fillRect/>
          </a:stretch>
        </p:blipFill>
        <p:spPr>
          <a:xfrm>
            <a:off x="6257334" y="2318657"/>
            <a:ext cx="4345352" cy="2918047"/>
          </a:xfrm>
        </p:spPr>
      </p:pic>
    </p:spTree>
    <p:extLst>
      <p:ext uri="{BB962C8B-B14F-4D97-AF65-F5344CB8AC3E}">
        <p14:creationId xmlns:p14="http://schemas.microsoft.com/office/powerpoint/2010/main" val="302354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874A-C991-2659-EB0A-0B781EC45A0F}"/>
              </a:ext>
            </a:extLst>
          </p:cNvPr>
          <p:cNvSpPr>
            <a:spLocks noGrp="1"/>
          </p:cNvSpPr>
          <p:nvPr>
            <p:ph type="title"/>
          </p:nvPr>
        </p:nvSpPr>
        <p:spPr>
          <a:xfrm>
            <a:off x="533400" y="430439"/>
            <a:ext cx="10515600" cy="1325563"/>
          </a:xfrm>
        </p:spPr>
        <p:txBody>
          <a:bodyPr>
            <a:normAutofit/>
          </a:bodyPr>
          <a:lstStyle/>
          <a:p>
            <a:r>
              <a:rPr lang="en-US" sz="1000" b="1" dirty="0">
                <a:latin typeface="+mn-lt"/>
              </a:rPr>
              <a:t>Toll Gate Elementary</a:t>
            </a:r>
            <a:br>
              <a:rPr lang="en-US" sz="1000" dirty="0">
                <a:latin typeface="+mn-lt"/>
              </a:rPr>
            </a:br>
            <a:r>
              <a:rPr lang="en-US" sz="1000" dirty="0">
                <a:latin typeface="+mn-lt"/>
              </a:rPr>
              <a:t>Then - School</a:t>
            </a:r>
            <a:br>
              <a:rPr lang="en-US" sz="1000" dirty="0">
                <a:latin typeface="+mn-lt"/>
              </a:rPr>
            </a:br>
            <a:r>
              <a:rPr lang="en-US" sz="1000" dirty="0">
                <a:latin typeface="+mn-lt"/>
              </a:rPr>
              <a:t>Now - School</a:t>
            </a:r>
            <a:br>
              <a:rPr lang="en-US" sz="1000" dirty="0">
                <a:latin typeface="+mn-lt"/>
              </a:rPr>
            </a:br>
            <a:br>
              <a:rPr lang="en-US" sz="1000" dirty="0">
                <a:latin typeface="+mn-lt"/>
              </a:rPr>
            </a:br>
            <a:r>
              <a:rPr lang="en-US" sz="1000" b="0" i="0" dirty="0">
                <a:effectLst/>
                <a:latin typeface="+mn-lt"/>
              </a:rPr>
              <a:t>in 1924, the Pennington Elementary School was so badly overcrowded that the people in town voted to build a new one on Main Street </a:t>
            </a:r>
            <a:r>
              <a:rPr lang="en-US" sz="1000" dirty="0">
                <a:latin typeface="+mn-lt"/>
              </a:rPr>
              <a:t>. </a:t>
            </a:r>
            <a:r>
              <a:rPr lang="en-US" sz="1000" b="0" i="0" dirty="0">
                <a:effectLst/>
                <a:latin typeface="+mn-lt"/>
              </a:rPr>
              <a:t>Mr. </a:t>
            </a:r>
            <a:r>
              <a:rPr lang="en-US" sz="1000" dirty="0">
                <a:latin typeface="+mn-lt"/>
              </a:rPr>
              <a:t>Howe donated land near his nursery business for it. </a:t>
            </a:r>
            <a:r>
              <a:rPr lang="en-US" sz="1000" b="0" i="0" dirty="0">
                <a:effectLst/>
                <a:latin typeface="+mn-lt"/>
              </a:rPr>
              <a:t> The building </a:t>
            </a:r>
            <a:r>
              <a:rPr lang="en-US" sz="1000" dirty="0">
                <a:latin typeface="+mn-lt"/>
              </a:rPr>
              <a:t>had</a:t>
            </a:r>
            <a:r>
              <a:rPr lang="en-US" sz="1000" b="0" i="0" dirty="0">
                <a:effectLst/>
                <a:latin typeface="+mn-lt"/>
              </a:rPr>
              <a:t> 8 classrooms, an auditorium, an office and a teachers’ room and cost approximately $112, 000. </a:t>
            </a:r>
            <a:r>
              <a:rPr lang="en-US" sz="1000" dirty="0">
                <a:latin typeface="+mn-lt"/>
              </a:rPr>
              <a:t>School started here in May 1926. </a:t>
            </a:r>
            <a:r>
              <a:rPr lang="en-US" sz="1000" b="0" i="0" dirty="0">
                <a:effectLst/>
                <a:latin typeface="+mn-lt"/>
              </a:rPr>
              <a:t>The Toll Gate name comes from the building on South Main Street near the school</a:t>
            </a:r>
            <a:r>
              <a:rPr lang="en-US" sz="1000" dirty="0">
                <a:latin typeface="+mn-lt"/>
              </a:rPr>
              <a:t> that</a:t>
            </a:r>
            <a:r>
              <a:rPr lang="en-US" sz="1000" b="0" i="0" dirty="0">
                <a:effectLst/>
                <a:latin typeface="+mn-lt"/>
              </a:rPr>
              <a:t> was the residence of a gatekeeper who collected tolls on Main Street in the second half of the 1800s.</a:t>
            </a:r>
            <a:endParaRPr lang="en-US" sz="1000" dirty="0">
              <a:latin typeface="+mn-lt"/>
            </a:endParaRPr>
          </a:p>
        </p:txBody>
      </p:sp>
      <p:pic>
        <p:nvPicPr>
          <p:cNvPr id="6" name="Content Placeholder 5" descr="A black and white photo of a school&#10;&#10;Description automatically generated">
            <a:extLst>
              <a:ext uri="{FF2B5EF4-FFF2-40B4-BE49-F238E27FC236}">
                <a16:creationId xmlns:a16="http://schemas.microsoft.com/office/drawing/2014/main" id="{F6F76286-4E4E-CB76-16D8-698D627138D4}"/>
              </a:ext>
            </a:extLst>
          </p:cNvPr>
          <p:cNvPicPr>
            <a:picLocks noGrp="1" noChangeAspect="1"/>
          </p:cNvPicPr>
          <p:nvPr>
            <p:ph sz="half" idx="1"/>
          </p:nvPr>
        </p:nvPicPr>
        <p:blipFill>
          <a:blip r:embed="rId2"/>
          <a:stretch>
            <a:fillRect/>
          </a:stretch>
        </p:blipFill>
        <p:spPr>
          <a:xfrm>
            <a:off x="306995" y="2100943"/>
            <a:ext cx="5597589" cy="3407228"/>
          </a:xfrm>
        </p:spPr>
      </p:pic>
      <p:pic>
        <p:nvPicPr>
          <p:cNvPr id="8" name="Content Placeholder 7" descr="A building with a flag pole&#10;&#10;Description automatically generated">
            <a:extLst>
              <a:ext uri="{FF2B5EF4-FFF2-40B4-BE49-F238E27FC236}">
                <a16:creationId xmlns:a16="http://schemas.microsoft.com/office/drawing/2014/main" id="{686E4D1F-2B24-2F36-E7D8-F7E8186C573C}"/>
              </a:ext>
            </a:extLst>
          </p:cNvPr>
          <p:cNvPicPr>
            <a:picLocks noGrp="1" noChangeAspect="1"/>
          </p:cNvPicPr>
          <p:nvPr>
            <p:ph sz="half" idx="2"/>
          </p:nvPr>
        </p:nvPicPr>
        <p:blipFill>
          <a:blip r:embed="rId3"/>
          <a:stretch>
            <a:fillRect/>
          </a:stretch>
        </p:blipFill>
        <p:spPr>
          <a:xfrm>
            <a:off x="6699250" y="2629694"/>
            <a:ext cx="4127500" cy="2743200"/>
          </a:xfrm>
        </p:spPr>
      </p:pic>
    </p:spTree>
    <p:extLst>
      <p:ext uri="{BB962C8B-B14F-4D97-AF65-F5344CB8AC3E}">
        <p14:creationId xmlns:p14="http://schemas.microsoft.com/office/powerpoint/2010/main" val="109865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C594-5C5A-4AE0-C131-8611EF5D6F13}"/>
              </a:ext>
            </a:extLst>
          </p:cNvPr>
          <p:cNvSpPr>
            <a:spLocks noGrp="1"/>
          </p:cNvSpPr>
          <p:nvPr>
            <p:ph type="title"/>
          </p:nvPr>
        </p:nvSpPr>
        <p:spPr/>
        <p:txBody>
          <a:bodyPr>
            <a:normAutofit/>
          </a:bodyPr>
          <a:lstStyle/>
          <a:p>
            <a:r>
              <a:rPr lang="en-US" sz="1000" b="1" dirty="0">
                <a:latin typeface="Calibri" panose="020F0502020204030204" pitchFamily="34" charset="0"/>
                <a:cs typeface="Calibri" panose="020F0502020204030204" pitchFamily="34" charset="0"/>
              </a:rPr>
              <a:t>Main Street</a:t>
            </a:r>
            <a:r>
              <a:rPr lang="en-US" sz="1000" dirty="0">
                <a:latin typeface="Calibri" panose="020F0502020204030204" pitchFamily="34" charset="0"/>
                <a:cs typeface="Calibri" panose="020F0502020204030204" pitchFamily="34" charset="0"/>
              </a:rPr>
              <a:t>	</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Then - Trolley line</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Now - Cars only</a:t>
            </a:r>
            <a:br>
              <a:rPr lang="en-US" sz="1000" dirty="0">
                <a:latin typeface="Calibri" panose="020F0502020204030204" pitchFamily="34" charset="0"/>
                <a:cs typeface="Calibri" panose="020F0502020204030204" pitchFamily="34" charset="0"/>
              </a:rPr>
            </a:b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In 1902, the trolley line was built in Pennington to extend the whole way to Trenton.  With this transportation, even kids could go to Trenton for the afternoon to go to the movies or shopping and their parents could use the trolley to get to work in the city. The trolley line was taken up in 1931 when cars and busses became more popular. </a:t>
            </a:r>
          </a:p>
        </p:txBody>
      </p:sp>
      <p:pic>
        <p:nvPicPr>
          <p:cNvPr id="12" name="Content Placeholder 11" descr="A street with cars and buildings&#10;&#10;Description automatically generated">
            <a:extLst>
              <a:ext uri="{FF2B5EF4-FFF2-40B4-BE49-F238E27FC236}">
                <a16:creationId xmlns:a16="http://schemas.microsoft.com/office/drawing/2014/main" id="{23ED42A8-1C32-144E-2CEC-9620D03ECCB1}"/>
              </a:ext>
            </a:extLst>
          </p:cNvPr>
          <p:cNvPicPr>
            <a:picLocks noGrp="1" noChangeAspect="1"/>
          </p:cNvPicPr>
          <p:nvPr>
            <p:ph sz="half" idx="2"/>
          </p:nvPr>
        </p:nvPicPr>
        <p:blipFill>
          <a:blip r:embed="rId2"/>
          <a:stretch>
            <a:fillRect/>
          </a:stretch>
        </p:blipFill>
        <p:spPr>
          <a:xfrm>
            <a:off x="6172200" y="2524025"/>
            <a:ext cx="5181600" cy="2954538"/>
          </a:xfrm>
        </p:spPr>
      </p:pic>
      <p:pic>
        <p:nvPicPr>
          <p:cNvPr id="10" name="Content Placeholder 9" descr="A trolley on a street&#10;&#10;Description automatically generated">
            <a:extLst>
              <a:ext uri="{FF2B5EF4-FFF2-40B4-BE49-F238E27FC236}">
                <a16:creationId xmlns:a16="http://schemas.microsoft.com/office/drawing/2014/main" id="{8A8B2E2A-28A2-066F-CC48-76CCB4F0896A}"/>
              </a:ext>
            </a:extLst>
          </p:cNvPr>
          <p:cNvPicPr>
            <a:picLocks noGrp="1" noChangeAspect="1"/>
          </p:cNvPicPr>
          <p:nvPr>
            <p:ph sz="half" idx="1"/>
          </p:nvPr>
        </p:nvPicPr>
        <p:blipFill>
          <a:blip r:embed="rId3"/>
          <a:stretch>
            <a:fillRect/>
          </a:stretch>
        </p:blipFill>
        <p:spPr>
          <a:xfrm>
            <a:off x="838200" y="2248533"/>
            <a:ext cx="5181600" cy="3505522"/>
          </a:xfrm>
        </p:spPr>
      </p:pic>
    </p:spTree>
    <p:extLst>
      <p:ext uri="{BB962C8B-B14F-4D97-AF65-F5344CB8AC3E}">
        <p14:creationId xmlns:p14="http://schemas.microsoft.com/office/powerpoint/2010/main" val="346783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125C-DB37-549D-5B26-92F04ACFB577}"/>
              </a:ext>
            </a:extLst>
          </p:cNvPr>
          <p:cNvSpPr>
            <a:spLocks noGrp="1"/>
          </p:cNvSpPr>
          <p:nvPr>
            <p:ph type="title"/>
          </p:nvPr>
        </p:nvSpPr>
        <p:spPr/>
        <p:txBody>
          <a:bodyPr>
            <a:normAutofit/>
          </a:bodyPr>
          <a:lstStyle/>
          <a:p>
            <a:r>
              <a:rPr lang="en-US" sz="1000" b="1" dirty="0">
                <a:latin typeface="+mn-lt"/>
              </a:rPr>
              <a:t>Evergreen Hall </a:t>
            </a:r>
            <a:br>
              <a:rPr lang="en-US" sz="1000" dirty="0">
                <a:latin typeface="+mn-lt"/>
              </a:rPr>
            </a:br>
            <a:r>
              <a:rPr lang="en-US" sz="1000" dirty="0">
                <a:latin typeface="+mn-lt"/>
              </a:rPr>
              <a:t>Then – a school for girls</a:t>
            </a:r>
            <a:br>
              <a:rPr lang="en-US" sz="1000" dirty="0">
                <a:latin typeface="+mn-lt"/>
              </a:rPr>
            </a:br>
            <a:r>
              <a:rPr lang="en-US" sz="1000" dirty="0">
                <a:latin typeface="+mn-lt"/>
              </a:rPr>
              <a:t>Now – a house</a:t>
            </a:r>
            <a:br>
              <a:rPr lang="en-US" sz="1000" dirty="0">
                <a:latin typeface="+mn-lt"/>
              </a:rPr>
            </a:br>
            <a:br>
              <a:rPr lang="en-US" sz="1000" dirty="0">
                <a:latin typeface="+mn-lt"/>
              </a:rPr>
            </a:br>
            <a:r>
              <a:rPr lang="en-US" sz="1000" dirty="0">
                <a:latin typeface="+mn-lt"/>
              </a:rPr>
              <a:t>This building was c</a:t>
            </a:r>
            <a:r>
              <a:rPr lang="en-US" sz="1000" b="0" i="0" dirty="0">
                <a:solidFill>
                  <a:srgbClr val="000000"/>
                </a:solidFill>
                <a:effectLst/>
                <a:latin typeface="+mn-lt"/>
              </a:rPr>
              <a:t>onstructed in 1836 as a school for women known as Evergreen Hall. It was named by its principal, Ms. Anna Welling .</a:t>
            </a:r>
            <a:r>
              <a:rPr lang="en-US" sz="1000" dirty="0">
                <a:latin typeface="+mn-lt"/>
              </a:rPr>
              <a:t> Evergreen Hall stressed not only academic subjects but cultural and spiritual aspects of living. Even though it was a private school, they didn’t charge a lot of money so that all the girls could get an education. When the school eventually closed, it became a residence with seven bedrooms!</a:t>
            </a:r>
          </a:p>
        </p:txBody>
      </p:sp>
      <p:pic>
        <p:nvPicPr>
          <p:cNvPr id="6" name="Content Placeholder 5" descr="A group of people standing in front of a building&#10;&#10;Description automatically generated">
            <a:extLst>
              <a:ext uri="{FF2B5EF4-FFF2-40B4-BE49-F238E27FC236}">
                <a16:creationId xmlns:a16="http://schemas.microsoft.com/office/drawing/2014/main" id="{A2DDEC0C-ADA4-DE55-FD1D-112ADFEEA08B}"/>
              </a:ext>
            </a:extLst>
          </p:cNvPr>
          <p:cNvPicPr>
            <a:picLocks noGrp="1" noChangeAspect="1"/>
          </p:cNvPicPr>
          <p:nvPr>
            <p:ph sz="half" idx="1"/>
          </p:nvPr>
        </p:nvPicPr>
        <p:blipFill>
          <a:blip r:embed="rId2"/>
          <a:stretch>
            <a:fillRect/>
          </a:stretch>
        </p:blipFill>
        <p:spPr>
          <a:xfrm>
            <a:off x="838200" y="2286643"/>
            <a:ext cx="5181600" cy="3429301"/>
          </a:xfrm>
        </p:spPr>
      </p:pic>
      <p:pic>
        <p:nvPicPr>
          <p:cNvPr id="12" name="Content Placeholder 11" descr="A brick building with black shutters&#10;&#10;Description automatically generated">
            <a:extLst>
              <a:ext uri="{FF2B5EF4-FFF2-40B4-BE49-F238E27FC236}">
                <a16:creationId xmlns:a16="http://schemas.microsoft.com/office/drawing/2014/main" id="{690070BD-1737-A670-052A-823F28E31662}"/>
              </a:ext>
            </a:extLst>
          </p:cNvPr>
          <p:cNvPicPr>
            <a:picLocks noGrp="1" noChangeAspect="1"/>
          </p:cNvPicPr>
          <p:nvPr>
            <p:ph sz="half" idx="2"/>
          </p:nvPr>
        </p:nvPicPr>
        <p:blipFill>
          <a:blip r:embed="rId3"/>
          <a:stretch>
            <a:fillRect/>
          </a:stretch>
        </p:blipFill>
        <p:spPr>
          <a:xfrm>
            <a:off x="6227065" y="1825625"/>
            <a:ext cx="5071870" cy="4351338"/>
          </a:xfrm>
        </p:spPr>
      </p:pic>
    </p:spTree>
    <p:extLst>
      <p:ext uri="{BB962C8B-B14F-4D97-AF65-F5344CB8AC3E}">
        <p14:creationId xmlns:p14="http://schemas.microsoft.com/office/powerpoint/2010/main" val="2283693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1411</Words>
  <Application>Microsoft Macintosh PowerPoint</Application>
  <PresentationFormat>Widescreen</PresentationFormat>
  <Paragraphs>12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Pennington AME Church  Then - church Now - For sale  The African Methodist Episcopal denomination was founded by Richard Allen, a formerly enslaved person, who established the church in 1794 as a response to racism by white Methodists. The Bethel AME Church in Pennington was founded in 1816.  The AME congregation met in private homes on South Main Street until the church was built in 1847.  For close to two centuries, the Bethel AME Church has been an important meeting place not only for Black Pennington residents but for parishioners who traveled from as far as Trenton, Princeton, and surrounding areas for worship, church picnics, and celebrations. Even Former First Lady Michelle Obama once came here when she was a student at Princeton. It is now for sale and neighbors hope to buy it and make it a museum </vt:lpstr>
      <vt:lpstr>Pennington Presbyterian Church   Then - church Now – church  In 1709, the first European settlers in the area started meeting in each other’s homes for church services. The first church building was made of wood in 1734. Many of the people who went to this church fought in General Washington’s army during the Revolutionary War. The wooden church burned down in 1874.  One year later, this red brick church was built and has served the community ever since.</vt:lpstr>
      <vt:lpstr>St James Church Then - church Now - church  This church was started by five families who had moved here from Ireland in the 1890s. The people who formed the church dug the basement and built the church building by hand. By 1965, so many people had joined the church – 1500 families - that they had to build a new, much bigger building. That’s where people go now. </vt:lpstr>
      <vt:lpstr>Bank Building Then – First National Bank Now – For sale  In 1900, there was no bank in town, so some of the people in town got together and decided to make one. They all pitched in some money to make the bank and they rented one room in the wooden house at the corner of East Delaware and Main. That building was a tavern built in 1790.  By 1901, they had six electric lights and a telephone. Having outgrown that structure by the mid-1920’s, the bank made plans for an imposing bank building. The new structure was a hit with local residents. At its grand opening on May 27, 1927, it attracted a throng of over 1,500 people. The bank closed a few years ago and now the building is for sale. </vt:lpstr>
      <vt:lpstr>Hardware Store Then – Burd Witter &amp; Co. Hardware Now – Bread Bakery  This building was built around 1850 by Burd, Witter and Co. and continuously used as a hardware store until just a few years ago. For more than 150 years, neighbors could buy their hammers, nails, paint, and anything else needed to fix things there.  The last owner sold the store just before the COVID epidemic to Terra Momo, who make good bread and pastries. </vt:lpstr>
      <vt:lpstr>Howe Commons Then - House Now - Office Building  William Howe moved to Pennington in 1910 and bought this house.  He had been in poor health and found out that working in his yard made him feel better. He turned his love for gardening into a business and for decades, most of the southern portion of Pennington was Howe Nursery. There were 2500 shade trees and 60,000 peonies!  Now there are houses where those gardens were. Many of the people who lived in that area worked there too. The building is now used for offices.</vt:lpstr>
      <vt:lpstr>Toll Gate Elementary Then - School Now - School  in 1924, the Pennington Elementary School was so badly overcrowded that the people in town voted to build a new one on Main Street . Mr. Howe donated land near his nursery business for it.  The building had 8 classrooms, an auditorium, an office and a teachers’ room and cost approximately $112, 000. School started here in May 1926. The Toll Gate name comes from the building on South Main Street near the school that was the residence of a gatekeeper who collected tolls on Main Street in the second half of the 1800s.</vt:lpstr>
      <vt:lpstr>Main Street  Then - Trolley line Now - Cars only  In 1902, the trolley line was built in Pennington to extend the whole way to Trenton.  With this transportation, even kids could go to Trenton for the afternoon to go to the movies or shopping and their parents could use the trolley to get to work in the city. The trolley line was taken up in 1931 when cars and busses became more popular. </vt:lpstr>
      <vt:lpstr>Evergreen Hall  Then – a school for girls Now – a house  This building was constructed in 1836 as a school for women known as Evergreen Hall. It was named by its principal, Ms. Anna Welling . Evergreen Hall stressed not only academic subjects but cultural and spiritual aspects of living. Even though it was a private school, they didn’t charge a lot of money so that all the girls could get an education. When the school eventually closed, it became a residence with seven bedrooms!</vt:lpstr>
      <vt:lpstr>Straube Center Then Foundry &amp; Heater Co. Now: Office building.   This building has had lots of uses. It was originally built for the Pennington Foundry &amp; Heater Co. They made furnaces to heat homes. In 1914, Peerless Insulated Wire &amp; Cable Co. took over. They made cables – wires that were coated in a fiber and then in wax to make it waterproof.  In 1939, it became a candy factory called Scharf Brothers, but they were bad environmentalists and got in trouble with the neighbors for polluting a nearby stream. A good neighbor moved in after that – Mr. Cointreau, who made an orange-flavored adult beverage that he named after himself. He was very generous to the community for all the years that he had his business there, especially the library and the emergency services unit. Eventually, they went out of business and Mr. Winn Straube bought the building and turned it into an office building. </vt:lpstr>
      <vt:lpstr>Train Station Then-  Train station Now – Apartments  In 1876, the Delaware and Bound Brook Railroad finished its track and built a magnificent station at Pennington. The effort was strategically timed to generate ridership by providing access to the Centennial Exposition in Philadelphia. People, who up to then only had horses to transport them, could work, shop, and enjoy events away from town, then return home. Goods could be manufactured or packaged here and sent out. New products could be ordered for delivery. The train was very important then because cars wouldn’t be invented for many more years. Passenger service ended in 1967 and eventually the station was turned into apartments.</vt:lpstr>
      <vt:lpstr>Feed Store Then – feed store Now – Auto detailing business  The Reed family owned a mill on the Stony Brook where they turned grain into cornmeal or flour that people bought to bake bread. The brook also was used in the winter to make ice. As the water froze over, it would be cut into blocks with a big cutter pulled by a horse.  The huge pieces of ice would be picked up with tongs and put into a horse-drawn wagon for storage at an ice house.  Both the grain and the ice were sold out of this store. It has been several other businesses; at the moment, it is an auto detailing 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Amie Rukenstein</dc:creator>
  <cp:lastModifiedBy>Amie Rukenstein</cp:lastModifiedBy>
  <cp:revision>31</cp:revision>
  <dcterms:created xsi:type="dcterms:W3CDTF">2023-11-10T13:29:22Z</dcterms:created>
  <dcterms:modified xsi:type="dcterms:W3CDTF">2023-11-11T22:43:37Z</dcterms:modified>
</cp:coreProperties>
</file>